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8" r:id="rId4"/>
    <p:sldId id="271" r:id="rId5"/>
    <p:sldId id="263" r:id="rId6"/>
    <p:sldId id="272" r:id="rId7"/>
    <p:sldId id="266" r:id="rId8"/>
    <p:sldId id="268" r:id="rId9"/>
    <p:sldId id="267" r:id="rId10"/>
    <p:sldId id="265" r:id="rId11"/>
    <p:sldId id="273" r:id="rId12"/>
    <p:sldId id="274" r:id="rId13"/>
    <p:sldId id="270" r:id="rId14"/>
    <p:sldId id="275" r:id="rId15"/>
    <p:sldId id="27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9949527-1DA5-4470-B058-2AC46C0B627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321095E-4332-4D4B-BD46-4A6D29D7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49527-1DA5-4470-B058-2AC46C0B627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095E-4332-4D4B-BD46-4A6D29D7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49527-1DA5-4470-B058-2AC46C0B627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095E-4332-4D4B-BD46-4A6D29D7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49527-1DA5-4470-B058-2AC46C0B627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095E-4332-4D4B-BD46-4A6D29D7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49527-1DA5-4470-B058-2AC46C0B627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095E-4332-4D4B-BD46-4A6D29D7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49527-1DA5-4470-B058-2AC46C0B627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095E-4332-4D4B-BD46-4A6D29D7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9949527-1DA5-4470-B058-2AC46C0B627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321095E-4332-4D4B-BD46-4A6D29D758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9949527-1DA5-4470-B058-2AC46C0B627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321095E-4332-4D4B-BD46-4A6D29D7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49527-1DA5-4470-B058-2AC46C0B627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095E-4332-4D4B-BD46-4A6D29D7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49527-1DA5-4470-B058-2AC46C0B627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095E-4332-4D4B-BD46-4A6D29D7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49527-1DA5-4470-B058-2AC46C0B627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095E-4332-4D4B-BD46-4A6D29D7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9949527-1DA5-4470-B058-2AC46C0B627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321095E-4332-4D4B-BD46-4A6D29D75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nstersandcritics.com/lifestyle/life/features/article_1656291.php/A-little-piece-of-Berlin-in-Seattle-The-doner-kebab-goes-Stateside" TargetMode="External"/><Relationship Id="rId2" Type="http://schemas.openxmlformats.org/officeDocument/2006/relationships/hyperlink" Target="http://www.signandsight.com/features/2159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oogle.com/imgres?q=turkish+schools+germany&amp;um=1&amp;hl=en&amp;safe=active&amp;sa=N&amp;biw=1366&amp;bih=677&amp;tbm=isch&amp;tbnid=WKYdcMvGfpnxiM:&amp;imgrefurl=http://www.life.com/image/98452043&amp;docid=g10mEgmSEfa8KM&amp;itg=1&amp;w=411&amp;h=594&amp;ei=YQZhTvK7NMTC0AH-wO0W&amp;zoom=1&amp;iact=hc&amp;vpx=667&amp;vpy=212&amp;dur=3183&amp;hovh=270&amp;hovw=187&amp;tx=97&amp;ty=162&amp;page=1&amp;tbnh=132&amp;tbnw=91&amp;start=0&amp;ndsp=29&amp;ved=1t:429,r:10,s:0" TargetMode="External"/><Relationship Id="rId4" Type="http://schemas.openxmlformats.org/officeDocument/2006/relationships/hyperlink" Target="http://www.newsday.co.zw/article/2011-08-10-mafika-wows-german-audience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q=takunda+mafika&amp;um=1&amp;hl=en&amp;safe=active&amp;sa=N&amp;biw=1366&amp;bih=634&amp;tbm=isch&amp;tbnid=Pe3Sen0zTs_daM:&amp;imgrefurl=http://www.myspace.com/483766380/friends&amp;docid=RyHmDZRiU35nMM&amp;itg=1&amp;w=170&amp;h=113&amp;ei=vwhhTqGGH6jW0QGXq4n-Dw&amp;zoom=1&amp;iact=hc&amp;vpx=969&amp;vpy=196&amp;dur=218&amp;hovh=90&amp;hovw=136&amp;tx=112&amp;ty=52&amp;page=1&amp;tbnh=90&amp;tbnw=136&amp;start=0&amp;ndsp=18&amp;ved=1t:429,r:4,s:0" TargetMode="External"/><Relationship Id="rId2" Type="http://schemas.openxmlformats.org/officeDocument/2006/relationships/hyperlink" Target="http://www.google.com/imgres?q=turkish+schools+germany&amp;um=1&amp;hl=en&amp;safe=active&amp;sa=N&amp;biw=1366&amp;bih=677&amp;tbm=isch&amp;tbnid=5FBE3VP12-UpnM:&amp;imgrefurl=http://www.zimbio.com/pictures/Bw6Ge5Ctiq4/Turkish+Schools+In+Germany&amp;docid=jlVYvJ_Y_1q3aM&amp;w=594&amp;h=396&amp;ei=YQZhTvK7NMTC0AH-wO0W&amp;zoom=1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q=doner+kebab&amp;um=1&amp;hl=en&amp;safe=active&amp;sa=N&amp;biw=1366&amp;bih=634&amp;tbm=isch&amp;tbnid=4OA8MsWvwAXYeM:&amp;imgrefurl=http://kculvertechberlin.blogspot.com/2010/07/doner-kebab.html&amp;docid=6lSommznxvjp0M&amp;w=560&amp;h=375&amp;ei=6AhhTqqSE9Gy0AGe6JUH&amp;zoom=1&amp;iact=hc&amp;vpx=791&amp;vpy=330&amp;dur=748&amp;hovh=184&amp;hovw=274&amp;tx=164&amp;ty=121&amp;page=1&amp;tbnh=159&amp;tbnw=211&amp;start=0&amp;ndsp=19&amp;ved=1t:429,r:10,s:0" TargetMode="External"/><Relationship Id="rId2" Type="http://schemas.openxmlformats.org/officeDocument/2006/relationships/hyperlink" Target="http://www.google.com/imgres?q=doner+kebab&amp;um=1&amp;hl=en&amp;safe=active&amp;sa=N&amp;biw=1366&amp;bih=634&amp;tbm=isch&amp;tbnid=6veB73oSMlIiWM:&amp;imgrefurl=http://www.telegraph.co.uk/foodanddrink/4295701/The-man-who-invented-the-doner-kebab-has-died.html&amp;docid=jPyNUClA2j_z0M&amp;w=460&amp;h=288&amp;ei=6AhhTqqSE9Gy0AGe6JUH&amp;zoom=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Cultural Diversity in German Speaking Countries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Intercultural Assimilation </a:t>
            </a:r>
          </a:p>
          <a:p>
            <a:endParaRPr lang="en-US" dirty="0" smtClean="0"/>
          </a:p>
          <a:p>
            <a:r>
              <a:rPr lang="en-US" dirty="0" smtClean="0"/>
              <a:t>By: Becca Roggenbuck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Turkish Culture (cont)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name of the fast food restaurants for the </a:t>
            </a:r>
            <a:r>
              <a:rPr lang="en-US" dirty="0" err="1" smtClean="0"/>
              <a:t>doner</a:t>
            </a:r>
            <a:r>
              <a:rPr lang="en-US" dirty="0" smtClean="0"/>
              <a:t> kabob differentiate from place to place. </a:t>
            </a:r>
          </a:p>
          <a:p>
            <a:endParaRPr lang="en-US" dirty="0" smtClean="0"/>
          </a:p>
          <a:p>
            <a:r>
              <a:rPr lang="en-US" dirty="0" smtClean="0"/>
              <a:t>For example, the </a:t>
            </a:r>
            <a:r>
              <a:rPr lang="en-US" dirty="0" err="1" smtClean="0"/>
              <a:t>Mehringdamm</a:t>
            </a:r>
            <a:r>
              <a:rPr lang="en-US" dirty="0" smtClean="0"/>
              <a:t> named after a Broadway Berlin thoroughfare or the Hot </a:t>
            </a:r>
            <a:r>
              <a:rPr lang="en-US" dirty="0" err="1" smtClean="0"/>
              <a:t>Kreuzberger</a:t>
            </a:r>
            <a:r>
              <a:rPr lang="en-US" dirty="0" smtClean="0"/>
              <a:t> named in reference to the trendy part of the city.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What “fast food” is most popular in Germany? </a:t>
            </a:r>
          </a:p>
          <a:p>
            <a:pPr marL="624078" indent="-514350" algn="ctr">
              <a:buFont typeface="+mj-lt"/>
              <a:buAutoNum type="alphaLcParenR"/>
            </a:pPr>
            <a:r>
              <a:rPr lang="en-US" dirty="0" smtClean="0"/>
              <a:t>McDonald’s </a:t>
            </a:r>
          </a:p>
          <a:p>
            <a:pPr marL="624078" indent="-514350" algn="ctr">
              <a:buFont typeface="+mj-lt"/>
              <a:buAutoNum type="alphaLcParenR"/>
            </a:pPr>
            <a:r>
              <a:rPr lang="en-US" dirty="0" err="1" smtClean="0"/>
              <a:t>Doner</a:t>
            </a:r>
            <a:r>
              <a:rPr lang="en-US" dirty="0" smtClean="0"/>
              <a:t> Kabob </a:t>
            </a:r>
          </a:p>
          <a:p>
            <a:pPr marL="624078" indent="-514350" algn="ctr">
              <a:buFont typeface="+mj-lt"/>
              <a:buAutoNum type="alphaLcParenR"/>
            </a:pPr>
            <a:r>
              <a:rPr lang="en-US" dirty="0" smtClean="0"/>
              <a:t>Burger King </a:t>
            </a:r>
          </a:p>
          <a:p>
            <a:pPr marL="624078" indent="-514350">
              <a:buAutoNum type="arabicPeriod" startAt="2"/>
            </a:pPr>
            <a:r>
              <a:rPr lang="en-US" dirty="0" smtClean="0"/>
              <a:t>The ISP means…? </a:t>
            </a:r>
          </a:p>
          <a:p>
            <a:pPr marL="624078" indent="-514350" algn="ctr">
              <a:buFont typeface="+mj-lt"/>
              <a:buAutoNum type="alphaLcParenR"/>
            </a:pPr>
            <a:r>
              <a:rPr lang="en-US" dirty="0" smtClean="0"/>
              <a:t>International Speaking Production </a:t>
            </a:r>
          </a:p>
          <a:p>
            <a:pPr marL="624078" indent="-514350" algn="ctr">
              <a:buFont typeface="+mj-lt"/>
              <a:buAutoNum type="alphaLcParenR"/>
            </a:pPr>
            <a:r>
              <a:rPr lang="en-US" dirty="0" smtClean="0"/>
              <a:t>Intercultural Solving Problem </a:t>
            </a:r>
          </a:p>
          <a:p>
            <a:pPr marL="624078" indent="-514350" algn="ctr">
              <a:buFont typeface="+mj-lt"/>
              <a:buAutoNum type="alphaLcParenR"/>
            </a:pPr>
            <a:r>
              <a:rPr lang="en-US" dirty="0" smtClean="0"/>
              <a:t>Intercultural Summer Party</a:t>
            </a:r>
          </a:p>
          <a:p>
            <a:pPr marL="624078" indent="-514350" algn="ctr">
              <a:buFont typeface="+mj-lt"/>
              <a:buAutoNum type="alphaLcParenR"/>
            </a:pPr>
            <a:endParaRPr lang="en-US" dirty="0" smtClean="0"/>
          </a:p>
          <a:p>
            <a:pPr marL="624078" indent="-514350" algn="ctr">
              <a:buFont typeface="+mj-lt"/>
              <a:buAutoNum type="alphaLcParenR"/>
            </a:pPr>
            <a:endParaRPr lang="en-US" dirty="0" smtClean="0"/>
          </a:p>
          <a:p>
            <a:pPr marL="624078" indent="-514350">
              <a:buFont typeface="+mj-lt"/>
              <a:buAutoNum type="alphaLcParenR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The answer is </a:t>
            </a:r>
            <a:r>
              <a:rPr lang="en-US" dirty="0" smtClean="0">
                <a:solidFill>
                  <a:srgbClr val="7030A0"/>
                </a:solidFill>
              </a:rPr>
              <a:t>(B) </a:t>
            </a:r>
            <a:r>
              <a:rPr lang="en-US" dirty="0" err="1" smtClean="0"/>
              <a:t>Doner</a:t>
            </a:r>
            <a:r>
              <a:rPr lang="en-US" dirty="0" smtClean="0"/>
              <a:t> Kabob</a:t>
            </a:r>
            <a:endParaRPr lang="en-US" dirty="0" smtClean="0">
              <a:solidFill>
                <a:srgbClr val="7030A0"/>
              </a:solidFill>
            </a:endParaRPr>
          </a:p>
          <a:p>
            <a:pPr marL="624078" indent="-514350">
              <a:buFont typeface="+mj-lt"/>
              <a:buAutoNum type="arabicPeriod"/>
            </a:pPr>
            <a:endParaRPr lang="en-US" dirty="0" smtClean="0">
              <a:solidFill>
                <a:srgbClr val="7030A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The answer is </a:t>
            </a:r>
            <a:r>
              <a:rPr lang="en-US" dirty="0" smtClean="0">
                <a:solidFill>
                  <a:srgbClr val="7030A0"/>
                </a:solidFill>
              </a:rPr>
              <a:t>(C) </a:t>
            </a:r>
            <a:r>
              <a:rPr lang="en-US" dirty="0" smtClean="0"/>
              <a:t>International Summer Party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066800"/>
          </a:xfrm>
        </p:spPr>
        <p:txBody>
          <a:bodyPr/>
          <a:lstStyle/>
          <a:p>
            <a:r>
              <a:rPr lang="en-US" dirty="0" smtClean="0"/>
              <a:t>Credits: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 fontScale="92500"/>
          </a:bodyPr>
          <a:lstStyle/>
          <a:p>
            <a:pPr marL="566928" indent="-457200">
              <a:buFont typeface="+mj-lt"/>
              <a:buAutoNum type="arabicPeriod"/>
            </a:pPr>
            <a:r>
              <a:rPr lang="en-US" sz="2400" dirty="0" smtClean="0">
                <a:hlinkClick r:id="rId2"/>
              </a:rPr>
              <a:t>http://www.signandsight.com/features/2159.html</a:t>
            </a:r>
            <a:endParaRPr lang="en-US" sz="2400" dirty="0" smtClean="0"/>
          </a:p>
          <a:p>
            <a:pPr marL="566928" indent="-457200">
              <a:buFont typeface="+mj-lt"/>
              <a:buAutoNum type="arabicPeriod"/>
            </a:pPr>
            <a:r>
              <a:rPr lang="en-US" sz="2400" dirty="0" smtClean="0">
                <a:hlinkClick r:id="rId3"/>
              </a:rPr>
              <a:t>http://www.monstersandcritics.com/lifestyle/life/features/article_1656291.php/A-little-piece-of-Berlin-in-Seattle-The-doner-kebab-goes-Stateside</a:t>
            </a:r>
            <a:endParaRPr lang="en-US" sz="2400" dirty="0" smtClean="0"/>
          </a:p>
          <a:p>
            <a:pPr marL="566928" indent="-457200">
              <a:buFont typeface="+mj-lt"/>
              <a:buAutoNum type="arabicPeriod"/>
            </a:pPr>
            <a:r>
              <a:rPr lang="en-US" sz="2400" dirty="0" smtClean="0">
                <a:hlinkClick r:id="rId4"/>
              </a:rPr>
              <a:t>http://www.newsday.co.zw/article/2011-08-10-mafika-wows-german-audience</a:t>
            </a:r>
            <a:endParaRPr lang="en-US" sz="2400" dirty="0" smtClean="0"/>
          </a:p>
          <a:p>
            <a:pPr marL="566928" indent="-457200">
              <a:buFont typeface="+mj-lt"/>
              <a:buAutoNum type="arabicPeriod"/>
            </a:pPr>
            <a:r>
              <a:rPr lang="en-US" sz="2400" dirty="0" smtClean="0">
                <a:hlinkClick r:id="rId5"/>
              </a:rPr>
              <a:t>http://www.google.com/imgres?q=turkish+schools+germany&amp;um=1&amp;hl=en&amp;safe=active&amp;sa=N&amp;biw=1366&amp;bih=677&amp;tbm=isch&amp;tbnid=WKYdcMvGfpnxiM:&amp;imgrefurl=http://www.life.com/image/98452043&amp;docid=g10mEgmSEfa8KM&amp;itg=1&amp;w=411&amp;h=594&amp;ei=YQZhTvK7NMTC0AH-wO0W&amp;zoom=1&amp;iact=hc&amp;vpx=667&amp;vpy=212&amp;dur=3183&amp;hovh=270&amp;hovw=187&amp;tx=97&amp;ty=162&amp;page=1&amp;tbnh=132&amp;tbnw=91&amp;start=0&amp;ndsp=29&amp;ved=1t:429,r:10,s:0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 (cont)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>
                <a:hlinkClick r:id="rId2"/>
              </a:rPr>
              <a:t>http://www.google.com/imgres?q=turkish+schools+germany&amp;um=1&amp;hl=en&amp;safe=active&amp;sa=N&amp;biw=1366&amp;bih=677&amp;tbm=isch&amp;tbnid=5FBE3VP12-UpnM:&amp;imgrefurl=http://www.zimbio.com/pictures/Bw6Ge5Ctiq4/Turkish%2BSchools%2BIn%2BGermany&amp;docid=jlVYvJ_Y_1q3aM&amp;w=594&amp;h=396&amp;ei=YQZhTvK7NMTC0AH-wO0W&amp;zoom=1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>
                <a:hlinkClick r:id="rId3"/>
              </a:rPr>
              <a:t>http://www.google.com/imgres?q=takunda+mafika&amp;um=1&amp;hl=en&amp;safe=active&amp;sa=N&amp;biw=1366&amp;bih=634&amp;tbm=isch&amp;tbnid=Pe3Sen0zTs_daM:&amp;imgrefurl=http://www.myspace.com/483766380/friends&amp;docid=RyHmDZRiU35nMM&amp;itg=1&amp;w=170&amp;h=113&amp;ei=vwhhTqGGH6jW0QGXq4n-Dw&amp;zoom=1&amp;iact=hc&amp;vpx=969&amp;vpy=196&amp;dur=218&amp;hovh=90&amp;hovw=136&amp;tx=112&amp;ty=52&amp;page=1&amp;tbnh=90&amp;tbnw=136&amp;start=0&amp;ndsp=18&amp;ved=1t:429,r:4,s: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 (cont)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>
                <a:hlinkClick r:id="rId2"/>
              </a:rPr>
              <a:t>http://www.google.com/imgres?q=doner+kebab&amp;um=1&amp;hl=en&amp;safe=active&amp;sa=N&amp;biw=1366&amp;bih=634&amp;tbm=isch&amp;tbnid=6veB73oSMlIiWM:&amp;imgrefurl=http://www.telegraph.co.uk/foodanddrink/4295701/The-man-who-invented-the-doner-kebab-has-died.html&amp;docid=jPyNUClA2j_z0M&amp;w=460&amp;h=288&amp;ei=6AhhTqqSE9Gy0AGe6JUH&amp;zoom=1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>
                <a:hlinkClick r:id="rId3"/>
              </a:rPr>
              <a:t>http://www.google.com/imgres?q=doner+kebab&amp;um=1&amp;hl=en&amp;safe=active&amp;sa=N&amp;biw=1366&amp;bih=634&amp;tbm=isch&amp;tbnid=4OA8MsWvwAXYeM:&amp;imgrefurl=http://kculvertechberlin.blogspot.com/2010/07/doner-kebab.html&amp;docid=6lSommznxvjp0M&amp;w=560&amp;h=375&amp;ei=6AhhTqqSE9Gy0AGe6JUH&amp;zoom=1&amp;iact=hc&amp;vpx=791&amp;vpy=330&amp;dur=748&amp;hovh=184&amp;hovw=274&amp;tx=164&amp;ty=121&amp;page=1&amp;tbnh=159&amp;tbnw=211&amp;start=0&amp;ndsp=19&amp;ved=1t:429,r:10,s: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ISP in Munster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ISP stands for Intercultural Summer Party</a:t>
            </a:r>
          </a:p>
          <a:p>
            <a:endParaRPr lang="en-US" dirty="0" smtClean="0"/>
          </a:p>
          <a:p>
            <a:r>
              <a:rPr lang="en-US" dirty="0" smtClean="0"/>
              <a:t>The ISP is a festival where Germany invites different countries to present their culture, food, and music to others </a:t>
            </a:r>
          </a:p>
          <a:p>
            <a:endParaRPr lang="en-US" dirty="0" smtClean="0"/>
          </a:p>
          <a:p>
            <a:r>
              <a:rPr lang="en-US" dirty="0" err="1" smtClean="0"/>
              <a:t>Takunda</a:t>
            </a:r>
            <a:r>
              <a:rPr lang="en-US" dirty="0" smtClean="0"/>
              <a:t> </a:t>
            </a:r>
            <a:r>
              <a:rPr lang="en-US" dirty="0" err="1" smtClean="0"/>
              <a:t>Mafika</a:t>
            </a:r>
            <a:r>
              <a:rPr lang="en-US" dirty="0" smtClean="0"/>
              <a:t>, representing Africa, played </a:t>
            </a:r>
            <a:r>
              <a:rPr lang="en-US" dirty="0" err="1" smtClean="0"/>
              <a:t>mbira</a:t>
            </a:r>
            <a:r>
              <a:rPr lang="en-US" dirty="0" smtClean="0"/>
              <a:t> traditional songs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ISP in Munster (cont)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Takunda</a:t>
            </a:r>
            <a:r>
              <a:rPr lang="en-US" dirty="0" smtClean="0"/>
              <a:t> </a:t>
            </a:r>
            <a:r>
              <a:rPr lang="en-US" dirty="0" err="1" smtClean="0"/>
              <a:t>Mafika</a:t>
            </a:r>
            <a:r>
              <a:rPr lang="en-US" dirty="0" smtClean="0"/>
              <a:t>, representing Africa, </a:t>
            </a:r>
            <a:r>
              <a:rPr lang="en-US" dirty="0" smtClean="0"/>
              <a:t>has traveled to over 22 countries in Europe.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“This  is my first time performing in Europe and I am very much happy to have performed the </a:t>
            </a:r>
            <a:r>
              <a:rPr lang="en-US" dirty="0" err="1" smtClean="0"/>
              <a:t>mbira</a:t>
            </a:r>
            <a:r>
              <a:rPr lang="en-US" dirty="0" smtClean="0"/>
              <a:t> poetry fusion for the international audiences.” – </a:t>
            </a:r>
            <a:r>
              <a:rPr lang="en-US" dirty="0" err="1" smtClean="0"/>
              <a:t>Mafika</a:t>
            </a:r>
            <a:r>
              <a:rPr lang="en-US" dirty="0" smtClean="0"/>
              <a:t>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ISP in Munster (cont)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32511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                                       </a:t>
            </a:r>
            <a:r>
              <a:rPr lang="en-US" dirty="0" err="1" smtClean="0"/>
              <a:t>Takunda</a:t>
            </a:r>
            <a:r>
              <a:rPr lang="en-US" dirty="0" smtClean="0"/>
              <a:t> </a:t>
            </a:r>
            <a:r>
              <a:rPr lang="en-US" dirty="0" err="1" smtClean="0"/>
              <a:t>Mafika</a:t>
            </a:r>
            <a:r>
              <a:rPr lang="en-US" dirty="0" smtClean="0"/>
              <a:t>,    </a:t>
            </a:r>
          </a:p>
          <a:p>
            <a:r>
              <a:rPr lang="en-US" dirty="0" smtClean="0"/>
              <a:t>                                           representing Africa, </a:t>
            </a:r>
          </a:p>
          <a:p>
            <a:r>
              <a:rPr lang="en-US" dirty="0" smtClean="0"/>
              <a:t>                                          </a:t>
            </a:r>
            <a:r>
              <a:rPr lang="en-US" dirty="0" smtClean="0"/>
              <a:t>plays </a:t>
            </a:r>
            <a:r>
              <a:rPr lang="en-US" dirty="0" err="1" smtClean="0"/>
              <a:t>mbira</a:t>
            </a:r>
            <a:r>
              <a:rPr lang="en-US" dirty="0" smtClean="0"/>
              <a:t> traditional </a:t>
            </a:r>
          </a:p>
          <a:p>
            <a:r>
              <a:rPr lang="en-US" dirty="0" smtClean="0"/>
              <a:t>                                             songs from Zimbabwe                                                                                               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1026" name="AutoShape 2" descr="http://greenlinecafe.com/wp-content/uploads/2011/04/MM2010-300x2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http://greenlinecafe.com/wp-content/uploads/2011/04/MM2010-300x2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http://greenlinecafe.com/wp-content/uploads/2011/04/MM2010-300x2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AutoShape 8" descr="http://greenlinecafe.com/wp-content/uploads/2011/04/MM2010-300x2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AutoShape 10" descr="http://greenlinecafe.com/wp-content/uploads/2011/04/MM2010-300x2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http://a3.l3-images.myspacecdn.com/images02/145/f092075588ca418da10a3d3dd8e9af90/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7" name="Picture 13" descr="C:\Users\Becca\Pictures\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85399">
            <a:off x="320496" y="2556837"/>
            <a:ext cx="3822700" cy="25409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Turkish(in Germany)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small Turkish underclass live within the immigrant subculture that still believes in their archaic beliefs and religious traditions </a:t>
            </a:r>
          </a:p>
          <a:p>
            <a:endParaRPr lang="en-US" dirty="0" smtClean="0"/>
          </a:p>
          <a:p>
            <a:r>
              <a:rPr lang="en-US" dirty="0" smtClean="0"/>
              <a:t>Because of this, the barrier between the children and modern society is in existence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Becca\Pictures\984520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981200"/>
            <a:ext cx="2786696" cy="402748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Turkish Students in Germany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9698" name="Picture 2" descr="C:\Users\Becca\Pictures\Turkish+Schools+In+Germany+X0vOrmBN9Yt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505200"/>
            <a:ext cx="4389438" cy="29262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Germans and the Turkish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upper class Germans are trying to “protect” their children from the influence of the Turkish culture </a:t>
            </a:r>
          </a:p>
          <a:p>
            <a:r>
              <a:rPr lang="en-US" dirty="0" smtClean="0"/>
              <a:t>Schools are isolating the German and Turkish students but the Turks return to a place where they have no cultural competencies in common </a:t>
            </a:r>
          </a:p>
          <a:p>
            <a:r>
              <a:rPr lang="en-US" dirty="0" smtClean="0"/>
              <a:t>These competencies form the basis of a successful society and functioning economy in the world of </a:t>
            </a:r>
            <a:r>
              <a:rPr lang="en-US" dirty="0" err="1" smtClean="0"/>
              <a:t>glabalization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Turkish Culture (in Germany)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piece of the Turks that have been openly welcomed in Germany is the </a:t>
            </a:r>
            <a:r>
              <a:rPr lang="en-US" dirty="0" err="1" smtClean="0"/>
              <a:t>doner</a:t>
            </a:r>
            <a:r>
              <a:rPr lang="en-US" dirty="0" smtClean="0"/>
              <a:t> kabob </a:t>
            </a:r>
          </a:p>
          <a:p>
            <a:endParaRPr lang="en-US" dirty="0" smtClean="0"/>
          </a:p>
          <a:p>
            <a:r>
              <a:rPr lang="en-US" dirty="0" smtClean="0"/>
              <a:t>It’s the “fast food” of the Turkish and has been popularized to the point that it’s the most popular German Fast food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Doner</a:t>
            </a:r>
            <a:r>
              <a:rPr lang="en-US" dirty="0" smtClean="0"/>
              <a:t> Kabob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3" name="Picture 1" descr="C:\Users\Becca\Pictures\doner-keb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4191000" cy="2806473"/>
          </a:xfrm>
          <a:prstGeom prst="rect">
            <a:avLst/>
          </a:prstGeom>
          <a:noFill/>
        </p:spPr>
      </p:pic>
      <p:pic>
        <p:nvPicPr>
          <p:cNvPr id="8194" name="Picture 2" descr="C:\Users\Becca\Pictures\DonerKebab_1242517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3962400"/>
            <a:ext cx="4343400" cy="271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477</TotalTime>
  <Words>426</Words>
  <Application>Microsoft Office PowerPoint</Application>
  <PresentationFormat>On-screen Show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Urban</vt:lpstr>
      <vt:lpstr>Cultural Diversity in German Speaking Countries </vt:lpstr>
      <vt:lpstr>ISP in Munster </vt:lpstr>
      <vt:lpstr>ISP in Munster (cont) </vt:lpstr>
      <vt:lpstr>ISP in Munster (cont) </vt:lpstr>
      <vt:lpstr>Turkish(in Germany)</vt:lpstr>
      <vt:lpstr>Turkish Students in Germany </vt:lpstr>
      <vt:lpstr>Germans and the Turkish </vt:lpstr>
      <vt:lpstr>Turkish Culture (in Germany) </vt:lpstr>
      <vt:lpstr>Doner Kabob </vt:lpstr>
      <vt:lpstr>Turkish Culture (cont) </vt:lpstr>
      <vt:lpstr>Questions </vt:lpstr>
      <vt:lpstr>Answers</vt:lpstr>
      <vt:lpstr>Credits: </vt:lpstr>
      <vt:lpstr>Credits (cont) </vt:lpstr>
      <vt:lpstr>Credits (cont)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Cultural Diversity in German Speaking Countries</dc:title>
  <dc:creator>Becca</dc:creator>
  <cp:lastModifiedBy>Becca</cp:lastModifiedBy>
  <cp:revision>14</cp:revision>
  <dcterms:created xsi:type="dcterms:W3CDTF">2011-09-02T03:26:51Z</dcterms:created>
  <dcterms:modified xsi:type="dcterms:W3CDTF">2011-09-14T01:31:59Z</dcterms:modified>
</cp:coreProperties>
</file>